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abin Bold" charset="1" panose="00000800000000000000"/>
      <p:regular r:id="rId16"/>
    </p:embeddedFont>
    <p:embeddedFont>
      <p:font typeface="Canva Sans" charset="1" panose="020B0503030501040103"/>
      <p:regular r:id="rId17"/>
    </p:embeddedFont>
    <p:embeddedFont>
      <p:font typeface="Cabin" charset="1" panose="00000500000000000000"/>
      <p:regular r:id="rId18"/>
    </p:embeddedFont>
    <p:embeddedFont>
      <p:font typeface="Canva Sans Medium" charset="1" panose="020B0603030501040103"/>
      <p:regular r:id="rId19"/>
    </p:embeddedFont>
    <p:embeddedFont>
      <p:font typeface="Canva Sans Bold" charset="1" panose="020B0803030501040103"/>
      <p:regular r:id="rId20"/>
    </p:embeddedFont>
    <p:embeddedFont>
      <p:font typeface="Source Han Sans KR Bold" charset="1" panose="020B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CFDF8"/>
        </a:solidFill>
      </p:bgPr>
    </p:bg>
    <p:spTree>
      <p:nvGrpSpPr>
        <p:cNvPr id="1" name=""/>
        <p:cNvGrpSpPr/>
        <p:nvPr/>
      </p:nvGrpSpPr>
      <p:grpSpPr>
        <a:xfrm>
          <a:off x="0" y="0"/>
          <a:ext cx="0" cy="0"/>
          <a:chOff x="0" y="0"/>
          <a:chExt cx="0" cy="0"/>
        </a:xfrm>
      </p:grpSpPr>
      <p:sp>
        <p:nvSpPr>
          <p:cNvPr name="AutoShape 2" id="2"/>
          <p:cNvSpPr/>
          <p:nvPr/>
        </p:nvSpPr>
        <p:spPr>
          <a:xfrm>
            <a:off x="1028700" y="6829553"/>
            <a:ext cx="16230600" cy="0"/>
          </a:xfrm>
          <a:prstGeom prst="line">
            <a:avLst/>
          </a:prstGeom>
          <a:ln cap="flat" w="19050">
            <a:solidFill>
              <a:srgbClr val="000000">
                <a:alpha val="19608"/>
              </a:srgbClr>
            </a:solidFill>
            <a:prstDash val="solid"/>
            <a:headEnd type="none" len="sm" w="sm"/>
            <a:tailEnd type="none" len="sm" w="sm"/>
          </a:ln>
        </p:spPr>
      </p:sp>
      <p:sp>
        <p:nvSpPr>
          <p:cNvPr name="TextBox 3" id="3"/>
          <p:cNvSpPr txBox="true"/>
          <p:nvPr/>
        </p:nvSpPr>
        <p:spPr>
          <a:xfrm rot="0">
            <a:off x="1561696" y="3147256"/>
            <a:ext cx="6936284" cy="1741572"/>
          </a:xfrm>
          <a:prstGeom prst="rect">
            <a:avLst/>
          </a:prstGeom>
        </p:spPr>
        <p:txBody>
          <a:bodyPr anchor="t" rtlCol="false" tIns="0" lIns="0" bIns="0" rIns="0">
            <a:spAutoFit/>
          </a:bodyPr>
          <a:lstStyle/>
          <a:p>
            <a:pPr algn="l">
              <a:lnSpc>
                <a:spcPts val="14257"/>
              </a:lnSpc>
              <a:spcBef>
                <a:spcPct val="0"/>
              </a:spcBef>
            </a:pPr>
            <a:r>
              <a:rPr lang="en-US" b="true" sz="10184">
                <a:solidFill>
                  <a:srgbClr val="475570"/>
                </a:solidFill>
                <a:latin typeface="Cabin Bold"/>
                <a:ea typeface="Cabin Bold"/>
                <a:cs typeface="Cabin Bold"/>
                <a:sym typeface="Cabin Bold"/>
              </a:rPr>
              <a:t>PORTFOLIO</a:t>
            </a:r>
          </a:p>
        </p:txBody>
      </p:sp>
      <p:sp>
        <p:nvSpPr>
          <p:cNvPr name="TextBox 4" id="4"/>
          <p:cNvSpPr txBox="true"/>
          <p:nvPr/>
        </p:nvSpPr>
        <p:spPr>
          <a:xfrm rot="0">
            <a:off x="1637896" y="5089653"/>
            <a:ext cx="10450978" cy="701675"/>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grpSp>
        <p:nvGrpSpPr>
          <p:cNvPr name="Group 5" id="5"/>
          <p:cNvGrpSpPr/>
          <p:nvPr/>
        </p:nvGrpSpPr>
        <p:grpSpPr>
          <a:xfrm rot="0">
            <a:off x="1561696" y="7801764"/>
            <a:ext cx="2541761" cy="814142"/>
            <a:chOff x="0" y="0"/>
            <a:chExt cx="3389015" cy="1085523"/>
          </a:xfrm>
        </p:grpSpPr>
        <p:sp>
          <p:nvSpPr>
            <p:cNvPr name="TextBox 6" id="6"/>
            <p:cNvSpPr txBox="true"/>
            <p:nvPr/>
          </p:nvSpPr>
          <p:spPr>
            <a:xfrm rot="0">
              <a:off x="0" y="-38100"/>
              <a:ext cx="570607"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SNS</a:t>
              </a:r>
            </a:p>
          </p:txBody>
        </p:sp>
        <p:sp>
          <p:nvSpPr>
            <p:cNvPr name="TextBox 7" id="7"/>
            <p:cNvSpPr txBox="true"/>
            <p:nvPr/>
          </p:nvSpPr>
          <p:spPr>
            <a:xfrm rot="0">
              <a:off x="0" y="538365"/>
              <a:ext cx="3389015"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@reallygreatsite</a:t>
              </a:r>
            </a:p>
          </p:txBody>
        </p:sp>
      </p:grpSp>
      <p:grpSp>
        <p:nvGrpSpPr>
          <p:cNvPr name="Group 8" id="8"/>
          <p:cNvGrpSpPr/>
          <p:nvPr/>
        </p:nvGrpSpPr>
        <p:grpSpPr>
          <a:xfrm rot="0">
            <a:off x="7187427" y="7801764"/>
            <a:ext cx="2306762" cy="814142"/>
            <a:chOff x="0" y="0"/>
            <a:chExt cx="3075682" cy="1085523"/>
          </a:xfrm>
        </p:grpSpPr>
        <p:sp>
          <p:nvSpPr>
            <p:cNvPr name="TextBox 9" id="9"/>
            <p:cNvSpPr txBox="true"/>
            <p:nvPr/>
          </p:nvSpPr>
          <p:spPr>
            <a:xfrm rot="0">
              <a:off x="0" y="-38100"/>
              <a:ext cx="833636"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Phone</a:t>
              </a:r>
            </a:p>
          </p:txBody>
        </p:sp>
        <p:sp>
          <p:nvSpPr>
            <p:cNvPr name="TextBox 10" id="10"/>
            <p:cNvSpPr txBox="true"/>
            <p:nvPr/>
          </p:nvSpPr>
          <p:spPr>
            <a:xfrm rot="0">
              <a:off x="0" y="538365"/>
              <a:ext cx="3075682"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+123-456-7890</a:t>
              </a:r>
            </a:p>
          </p:txBody>
        </p:sp>
      </p:grpSp>
      <p:grpSp>
        <p:nvGrpSpPr>
          <p:cNvPr name="Group 11" id="11"/>
          <p:cNvGrpSpPr/>
          <p:nvPr/>
        </p:nvGrpSpPr>
        <p:grpSpPr>
          <a:xfrm rot="0">
            <a:off x="12578158" y="7801764"/>
            <a:ext cx="4066208" cy="814142"/>
            <a:chOff x="0" y="0"/>
            <a:chExt cx="5421610" cy="1085523"/>
          </a:xfrm>
        </p:grpSpPr>
        <p:sp>
          <p:nvSpPr>
            <p:cNvPr name="TextBox 12" id="12"/>
            <p:cNvSpPr txBox="true"/>
            <p:nvPr/>
          </p:nvSpPr>
          <p:spPr>
            <a:xfrm rot="0">
              <a:off x="0" y="-38100"/>
              <a:ext cx="719038"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Email</a:t>
              </a:r>
            </a:p>
          </p:txBody>
        </p:sp>
        <p:sp>
          <p:nvSpPr>
            <p:cNvPr name="TextBox 13" id="13"/>
            <p:cNvSpPr txBox="true"/>
            <p:nvPr/>
          </p:nvSpPr>
          <p:spPr>
            <a:xfrm rot="0">
              <a:off x="0" y="538365"/>
              <a:ext cx="5421610"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hello@reallygreatsite.com</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CFDF8"/>
        </a:solidFill>
      </p:bgPr>
    </p:bg>
    <p:spTree>
      <p:nvGrpSpPr>
        <p:cNvPr id="1" name=""/>
        <p:cNvGrpSpPr/>
        <p:nvPr/>
      </p:nvGrpSpPr>
      <p:grpSpPr>
        <a:xfrm>
          <a:off x="0" y="0"/>
          <a:ext cx="0" cy="0"/>
          <a:chOff x="0" y="0"/>
          <a:chExt cx="0" cy="0"/>
        </a:xfrm>
      </p:grpSpPr>
      <p:sp>
        <p:nvSpPr>
          <p:cNvPr name="TextBox 2" id="2"/>
          <p:cNvSpPr txBox="true"/>
          <p:nvPr/>
        </p:nvSpPr>
        <p:spPr>
          <a:xfrm rot="0">
            <a:off x="1561696" y="4664203"/>
            <a:ext cx="3179043" cy="1193800"/>
          </a:xfrm>
          <a:prstGeom prst="rect">
            <a:avLst/>
          </a:prstGeom>
        </p:spPr>
        <p:txBody>
          <a:bodyPr anchor="t" rtlCol="false" tIns="0" lIns="0" bIns="0" rIns="0">
            <a:spAutoFit/>
          </a:bodyPr>
          <a:lstStyle/>
          <a:p>
            <a:pPr algn="l">
              <a:lnSpc>
                <a:spcPts val="9799"/>
              </a:lnSpc>
              <a:spcBef>
                <a:spcPct val="0"/>
              </a:spcBef>
            </a:pPr>
            <a:r>
              <a:rPr lang="en-US" b="true" sz="6999" spc="1903">
                <a:solidFill>
                  <a:srgbClr val="475570"/>
                </a:solidFill>
                <a:latin typeface="Canva Sans Bold"/>
                <a:ea typeface="Canva Sans Bold"/>
                <a:cs typeface="Canva Sans Bold"/>
                <a:sym typeface="Canva Sans Bold"/>
              </a:rPr>
              <a:t>이수진</a:t>
            </a:r>
          </a:p>
        </p:txBody>
      </p:sp>
      <p:sp>
        <p:nvSpPr>
          <p:cNvPr name="AutoShape 3" id="3"/>
          <p:cNvSpPr/>
          <p:nvPr/>
        </p:nvSpPr>
        <p:spPr>
          <a:xfrm>
            <a:off x="1028700" y="6829553"/>
            <a:ext cx="16230600" cy="0"/>
          </a:xfrm>
          <a:prstGeom prst="line">
            <a:avLst/>
          </a:prstGeom>
          <a:ln cap="flat" w="19050">
            <a:solidFill>
              <a:srgbClr val="000000">
                <a:alpha val="19608"/>
              </a:srgbClr>
            </a:solidFill>
            <a:prstDash val="solid"/>
            <a:headEnd type="none" len="sm" w="sm"/>
            <a:tailEnd type="none" len="sm" w="sm"/>
          </a:ln>
        </p:spPr>
      </p:sp>
      <p:grpSp>
        <p:nvGrpSpPr>
          <p:cNvPr name="Group 4" id="4"/>
          <p:cNvGrpSpPr/>
          <p:nvPr/>
        </p:nvGrpSpPr>
        <p:grpSpPr>
          <a:xfrm rot="0">
            <a:off x="1561696" y="7801764"/>
            <a:ext cx="2541761" cy="814142"/>
            <a:chOff x="0" y="0"/>
            <a:chExt cx="3389015" cy="1085523"/>
          </a:xfrm>
        </p:grpSpPr>
        <p:sp>
          <p:nvSpPr>
            <p:cNvPr name="TextBox 5" id="5"/>
            <p:cNvSpPr txBox="true"/>
            <p:nvPr/>
          </p:nvSpPr>
          <p:spPr>
            <a:xfrm rot="0">
              <a:off x="0" y="-38100"/>
              <a:ext cx="570607"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SNS</a:t>
              </a:r>
            </a:p>
          </p:txBody>
        </p:sp>
        <p:sp>
          <p:nvSpPr>
            <p:cNvPr name="TextBox 6" id="6"/>
            <p:cNvSpPr txBox="true"/>
            <p:nvPr/>
          </p:nvSpPr>
          <p:spPr>
            <a:xfrm rot="0">
              <a:off x="0" y="538365"/>
              <a:ext cx="3389015"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@reallygreatsite</a:t>
              </a:r>
            </a:p>
          </p:txBody>
        </p:sp>
      </p:grpSp>
      <p:grpSp>
        <p:nvGrpSpPr>
          <p:cNvPr name="Group 7" id="7"/>
          <p:cNvGrpSpPr/>
          <p:nvPr/>
        </p:nvGrpSpPr>
        <p:grpSpPr>
          <a:xfrm rot="0">
            <a:off x="7187427" y="7801764"/>
            <a:ext cx="2306762" cy="814142"/>
            <a:chOff x="0" y="0"/>
            <a:chExt cx="3075682" cy="1085523"/>
          </a:xfrm>
        </p:grpSpPr>
        <p:sp>
          <p:nvSpPr>
            <p:cNvPr name="TextBox 8" id="8"/>
            <p:cNvSpPr txBox="true"/>
            <p:nvPr/>
          </p:nvSpPr>
          <p:spPr>
            <a:xfrm rot="0">
              <a:off x="0" y="-38100"/>
              <a:ext cx="833636"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Phone</a:t>
              </a:r>
            </a:p>
          </p:txBody>
        </p:sp>
        <p:sp>
          <p:nvSpPr>
            <p:cNvPr name="TextBox 9" id="9"/>
            <p:cNvSpPr txBox="true"/>
            <p:nvPr/>
          </p:nvSpPr>
          <p:spPr>
            <a:xfrm rot="0">
              <a:off x="0" y="538365"/>
              <a:ext cx="3075682"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+123-456-7890</a:t>
              </a:r>
            </a:p>
          </p:txBody>
        </p:sp>
      </p:grpSp>
      <p:grpSp>
        <p:nvGrpSpPr>
          <p:cNvPr name="Group 10" id="10"/>
          <p:cNvGrpSpPr/>
          <p:nvPr/>
        </p:nvGrpSpPr>
        <p:grpSpPr>
          <a:xfrm rot="0">
            <a:off x="12578158" y="7801764"/>
            <a:ext cx="4066208" cy="814142"/>
            <a:chOff x="0" y="0"/>
            <a:chExt cx="5421610" cy="1085523"/>
          </a:xfrm>
        </p:grpSpPr>
        <p:sp>
          <p:nvSpPr>
            <p:cNvPr name="TextBox 11" id="11"/>
            <p:cNvSpPr txBox="true"/>
            <p:nvPr/>
          </p:nvSpPr>
          <p:spPr>
            <a:xfrm rot="0">
              <a:off x="0" y="-38100"/>
              <a:ext cx="719038" cy="396240"/>
            </a:xfrm>
            <a:prstGeom prst="rect">
              <a:avLst/>
            </a:prstGeom>
          </p:spPr>
          <p:txBody>
            <a:bodyPr anchor="t" rtlCol="false" tIns="0" lIns="0" bIns="0" rIns="0">
              <a:spAutoFit/>
            </a:bodyPr>
            <a:lstStyle/>
            <a:p>
              <a:pPr algn="l">
                <a:lnSpc>
                  <a:spcPts val="2520"/>
                </a:lnSpc>
                <a:spcBef>
                  <a:spcPct val="0"/>
                </a:spcBef>
              </a:pPr>
              <a:r>
                <a:rPr lang="en-US" sz="1800">
                  <a:solidFill>
                    <a:srgbClr val="475570"/>
                  </a:solidFill>
                  <a:latin typeface="Cabin"/>
                  <a:ea typeface="Cabin"/>
                  <a:cs typeface="Cabin"/>
                  <a:sym typeface="Cabin"/>
                </a:rPr>
                <a:t>Email</a:t>
              </a:r>
            </a:p>
          </p:txBody>
        </p:sp>
        <p:sp>
          <p:nvSpPr>
            <p:cNvPr name="TextBox 12" id="12"/>
            <p:cNvSpPr txBox="true"/>
            <p:nvPr/>
          </p:nvSpPr>
          <p:spPr>
            <a:xfrm rot="0">
              <a:off x="0" y="538365"/>
              <a:ext cx="5421610"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Medium"/>
                  <a:ea typeface="Canva Sans Medium"/>
                  <a:cs typeface="Canva Sans Medium"/>
                  <a:sym typeface="Canva Sans Medium"/>
                </a:rPr>
                <a:t>hello@reallygreatsite.com</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12184093" y="3359667"/>
            <a:ext cx="4483512" cy="5898633"/>
            <a:chOff x="0" y="0"/>
            <a:chExt cx="1010854" cy="1329907"/>
          </a:xfrm>
        </p:grpSpPr>
        <p:sp>
          <p:nvSpPr>
            <p:cNvPr name="Freeform 3" id="3"/>
            <p:cNvSpPr/>
            <p:nvPr/>
          </p:nvSpPr>
          <p:spPr>
            <a:xfrm flipH="false" flipV="false" rot="0">
              <a:off x="0" y="0"/>
              <a:ext cx="1010854" cy="1329907"/>
            </a:xfrm>
            <a:custGeom>
              <a:avLst/>
              <a:gdLst/>
              <a:ahLst/>
              <a:cxnLst/>
              <a:rect r="r" b="b" t="t" l="l"/>
              <a:pathLst>
                <a:path h="1329907" w="1010854">
                  <a:moveTo>
                    <a:pt x="39715" y="0"/>
                  </a:moveTo>
                  <a:lnTo>
                    <a:pt x="971139" y="0"/>
                  </a:lnTo>
                  <a:cubicBezTo>
                    <a:pt x="981672" y="0"/>
                    <a:pt x="991773" y="4184"/>
                    <a:pt x="999222" y="11632"/>
                  </a:cubicBezTo>
                  <a:cubicBezTo>
                    <a:pt x="1006670" y="19080"/>
                    <a:pt x="1010854" y="29182"/>
                    <a:pt x="1010854" y="39715"/>
                  </a:cubicBezTo>
                  <a:lnTo>
                    <a:pt x="1010854" y="1290192"/>
                  </a:lnTo>
                  <a:cubicBezTo>
                    <a:pt x="1010854" y="1312126"/>
                    <a:pt x="993073" y="1329907"/>
                    <a:pt x="971139" y="1329907"/>
                  </a:cubicBezTo>
                  <a:lnTo>
                    <a:pt x="39715" y="1329907"/>
                  </a:lnTo>
                  <a:cubicBezTo>
                    <a:pt x="17781" y="1329907"/>
                    <a:pt x="0" y="1312126"/>
                    <a:pt x="0" y="1290192"/>
                  </a:cubicBezTo>
                  <a:lnTo>
                    <a:pt x="0" y="39715"/>
                  </a:lnTo>
                  <a:cubicBezTo>
                    <a:pt x="0" y="29182"/>
                    <a:pt x="4184" y="19080"/>
                    <a:pt x="11632" y="11632"/>
                  </a:cubicBezTo>
                  <a:cubicBezTo>
                    <a:pt x="19080" y="4184"/>
                    <a:pt x="29182" y="0"/>
                    <a:pt x="39715" y="0"/>
                  </a:cubicBezTo>
                  <a:close/>
                </a:path>
              </a:pathLst>
            </a:custGeom>
            <a:blipFill>
              <a:blip r:embed="rId2"/>
              <a:stretch>
                <a:fillRect l="-29603" t="0" r="-67863" b="0"/>
              </a:stretch>
            </a:blipFill>
          </p:spPr>
        </p:sp>
      </p:grpSp>
      <p:sp>
        <p:nvSpPr>
          <p:cNvPr name="TextBox 4" id="4"/>
          <p:cNvSpPr txBox="true"/>
          <p:nvPr/>
        </p:nvSpPr>
        <p:spPr>
          <a:xfrm rot="0">
            <a:off x="1267450" y="6014103"/>
            <a:ext cx="9826821"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Lorem ipsum dolor sit amet, consectetur adipiscing elit. Fusce mattis, lorem in venenatis porttitor nibh.</a:t>
            </a:r>
          </a:p>
        </p:txBody>
      </p:sp>
      <p:sp>
        <p:nvSpPr>
          <p:cNvPr name="TextBox 5" id="5"/>
          <p:cNvSpPr txBox="true"/>
          <p:nvPr/>
        </p:nvSpPr>
        <p:spPr>
          <a:xfrm rot="0">
            <a:off x="1267450" y="8197850"/>
            <a:ext cx="9826821" cy="7842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sp>
        <p:nvSpPr>
          <p:cNvPr name="TextBox 6" id="6"/>
          <p:cNvSpPr txBox="true"/>
          <p:nvPr/>
        </p:nvSpPr>
        <p:spPr>
          <a:xfrm rot="0">
            <a:off x="1191250" y="1254206"/>
            <a:ext cx="6927428"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안녕하세요, 이수진입니다.</a:t>
            </a:r>
          </a:p>
        </p:txBody>
      </p:sp>
      <p:sp>
        <p:nvSpPr>
          <p:cNvPr name="TextBox 7" id="7"/>
          <p:cNvSpPr txBox="true"/>
          <p:nvPr/>
        </p:nvSpPr>
        <p:spPr>
          <a:xfrm rot="0">
            <a:off x="1267450" y="830263"/>
            <a:ext cx="1827163"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INTRODUCTION</a:t>
            </a:r>
          </a:p>
        </p:txBody>
      </p:sp>
      <p:sp>
        <p:nvSpPr>
          <p:cNvPr name="AutoShape 8" id="8"/>
          <p:cNvSpPr/>
          <p:nvPr/>
        </p:nvSpPr>
        <p:spPr>
          <a:xfrm>
            <a:off x="866882" y="2504321"/>
            <a:ext cx="16554237" cy="0"/>
          </a:xfrm>
          <a:prstGeom prst="line">
            <a:avLst/>
          </a:prstGeom>
          <a:ln cap="flat" w="19050">
            <a:solidFill>
              <a:srgbClr val="000000">
                <a:alpha val="19608"/>
              </a:srgbClr>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FCFDF8"/>
        </a:solidFill>
      </p:bgPr>
    </p:bg>
    <p:spTree>
      <p:nvGrpSpPr>
        <p:cNvPr id="1" name=""/>
        <p:cNvGrpSpPr/>
        <p:nvPr/>
      </p:nvGrpSpPr>
      <p:grpSpPr>
        <a:xfrm>
          <a:off x="0" y="0"/>
          <a:ext cx="0" cy="0"/>
          <a:chOff x="0" y="0"/>
          <a:chExt cx="0" cy="0"/>
        </a:xfrm>
      </p:grpSpPr>
      <p:sp>
        <p:nvSpPr>
          <p:cNvPr name="AutoShape 2" id="2"/>
          <p:cNvSpPr/>
          <p:nvPr/>
        </p:nvSpPr>
        <p:spPr>
          <a:xfrm>
            <a:off x="866882" y="2504321"/>
            <a:ext cx="16554237" cy="0"/>
          </a:xfrm>
          <a:prstGeom prst="line">
            <a:avLst/>
          </a:prstGeom>
          <a:ln cap="flat" w="19050">
            <a:solidFill>
              <a:srgbClr val="000000">
                <a:alpha val="19608"/>
              </a:srgbClr>
            </a:solidFill>
            <a:prstDash val="solid"/>
            <a:headEnd type="none" len="sm" w="sm"/>
            <a:tailEnd type="none" len="sm" w="sm"/>
          </a:ln>
        </p:spPr>
      </p:sp>
      <p:grpSp>
        <p:nvGrpSpPr>
          <p:cNvPr name="Group 3" id="3"/>
          <p:cNvGrpSpPr/>
          <p:nvPr/>
        </p:nvGrpSpPr>
        <p:grpSpPr>
          <a:xfrm rot="0">
            <a:off x="1267450" y="5977578"/>
            <a:ext cx="3714824" cy="828675"/>
            <a:chOff x="0" y="0"/>
            <a:chExt cx="4953099" cy="1104900"/>
          </a:xfrm>
        </p:grpSpPr>
        <p:sp>
          <p:nvSpPr>
            <p:cNvPr name="TextBox 4" id="4"/>
            <p:cNvSpPr txBox="true"/>
            <p:nvPr/>
          </p:nvSpPr>
          <p:spPr>
            <a:xfrm rot="0">
              <a:off x="0" y="-95250"/>
              <a:ext cx="4953099" cy="599017"/>
            </a:xfrm>
            <a:prstGeom prst="rect">
              <a:avLst/>
            </a:prstGeom>
          </p:spPr>
          <p:txBody>
            <a:bodyPr anchor="t" rtlCol="false" tIns="0" lIns="0" bIns="0" rIns="0">
              <a:spAutoFit/>
            </a:bodyPr>
            <a:lstStyle/>
            <a:p>
              <a:pPr algn="l">
                <a:lnSpc>
                  <a:spcPts val="3999"/>
                </a:lnSpc>
              </a:pPr>
              <a:r>
                <a:rPr lang="en-US" sz="2499" b="true">
                  <a:solidFill>
                    <a:srgbClr val="475570"/>
                  </a:solidFill>
                  <a:latin typeface="Canva Sans Bold"/>
                  <a:ea typeface="Canva Sans Bold"/>
                  <a:cs typeface="Canva Sans Bold"/>
                  <a:sym typeface="Canva Sans Bold"/>
                </a:rPr>
                <a:t>2021.02 라라나대학교 졸업</a:t>
              </a:r>
            </a:p>
          </p:txBody>
        </p:sp>
        <p:sp>
          <p:nvSpPr>
            <p:cNvPr name="TextBox 5" id="5"/>
            <p:cNvSpPr txBox="true"/>
            <p:nvPr/>
          </p:nvSpPr>
          <p:spPr>
            <a:xfrm rot="0">
              <a:off x="0" y="621242"/>
              <a:ext cx="4731643" cy="483658"/>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경영학 전공, </a:t>
              </a:r>
              <a:r>
                <a:rPr lang="en-US" sz="2000" strike="noStrike" u="none">
                  <a:solidFill>
                    <a:srgbClr val="475570"/>
                  </a:solidFill>
                  <a:latin typeface="Canva Sans"/>
                  <a:ea typeface="Canva Sans"/>
                  <a:cs typeface="Canva Sans"/>
                  <a:sym typeface="Canva Sans"/>
                </a:rPr>
                <a:t>2018.02 - 2021.02</a:t>
              </a:r>
            </a:p>
          </p:txBody>
        </p:sp>
      </p:grpSp>
      <p:sp>
        <p:nvSpPr>
          <p:cNvPr name="TextBox 6" id="6"/>
          <p:cNvSpPr txBox="true"/>
          <p:nvPr/>
        </p:nvSpPr>
        <p:spPr>
          <a:xfrm rot="0">
            <a:off x="11323233" y="8597900"/>
            <a:ext cx="2062162" cy="38417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평균 학점(4.5 기준)</a:t>
            </a:r>
          </a:p>
        </p:txBody>
      </p:sp>
      <p:sp>
        <p:nvSpPr>
          <p:cNvPr name="TextBox 7" id="7"/>
          <p:cNvSpPr txBox="true"/>
          <p:nvPr/>
        </p:nvSpPr>
        <p:spPr>
          <a:xfrm rot="0">
            <a:off x="14534826" y="8597900"/>
            <a:ext cx="2056135" cy="38417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재학 중 공모전 수상</a:t>
            </a:r>
          </a:p>
        </p:txBody>
      </p:sp>
      <p:sp>
        <p:nvSpPr>
          <p:cNvPr name="TextBox 8" id="8"/>
          <p:cNvSpPr txBox="true"/>
          <p:nvPr/>
        </p:nvSpPr>
        <p:spPr>
          <a:xfrm rot="0">
            <a:off x="1267450" y="7397750"/>
            <a:ext cx="8247668"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enim ex et magna. Phasellus sed ante euismod, ullamcorper ligula eu, dictum mauris.</a:t>
            </a:r>
          </a:p>
        </p:txBody>
      </p:sp>
      <p:sp>
        <p:nvSpPr>
          <p:cNvPr name="TextBox 9" id="9"/>
          <p:cNvSpPr txBox="true"/>
          <p:nvPr/>
        </p:nvSpPr>
        <p:spPr>
          <a:xfrm rot="0">
            <a:off x="11323233" y="7486872"/>
            <a:ext cx="1180356" cy="1038225"/>
          </a:xfrm>
          <a:prstGeom prst="rect">
            <a:avLst/>
          </a:prstGeom>
        </p:spPr>
        <p:txBody>
          <a:bodyPr anchor="t" rtlCol="false" tIns="0" lIns="0" bIns="0" rIns="0">
            <a:spAutoFit/>
          </a:bodyPr>
          <a:lstStyle/>
          <a:p>
            <a:pPr algn="l">
              <a:lnSpc>
                <a:spcPts val="8400"/>
              </a:lnSpc>
              <a:spcBef>
                <a:spcPct val="0"/>
              </a:spcBef>
            </a:pPr>
            <a:r>
              <a:rPr lang="en-US" b="true" sz="6000">
                <a:solidFill>
                  <a:srgbClr val="475570"/>
                </a:solidFill>
                <a:latin typeface="Cabin Bold"/>
                <a:ea typeface="Cabin Bold"/>
                <a:cs typeface="Cabin Bold"/>
                <a:sym typeface="Cabin Bold"/>
              </a:rPr>
              <a:t>4.0</a:t>
            </a:r>
          </a:p>
        </p:txBody>
      </p:sp>
      <p:sp>
        <p:nvSpPr>
          <p:cNvPr name="TextBox 10" id="10"/>
          <p:cNvSpPr txBox="true"/>
          <p:nvPr/>
        </p:nvSpPr>
        <p:spPr>
          <a:xfrm rot="0">
            <a:off x="14534826" y="7486872"/>
            <a:ext cx="731565" cy="1038225"/>
          </a:xfrm>
          <a:prstGeom prst="rect">
            <a:avLst/>
          </a:prstGeom>
        </p:spPr>
        <p:txBody>
          <a:bodyPr anchor="t" rtlCol="false" tIns="0" lIns="0" bIns="0" rIns="0">
            <a:spAutoFit/>
          </a:bodyPr>
          <a:lstStyle/>
          <a:p>
            <a:pPr algn="l">
              <a:lnSpc>
                <a:spcPts val="8400"/>
              </a:lnSpc>
              <a:spcBef>
                <a:spcPct val="0"/>
              </a:spcBef>
            </a:pPr>
            <a:r>
              <a:rPr lang="en-US" b="true" sz="6000">
                <a:solidFill>
                  <a:srgbClr val="475570"/>
                </a:solidFill>
                <a:latin typeface="Cabin Bold"/>
                <a:ea typeface="Cabin Bold"/>
                <a:cs typeface="Cabin Bold"/>
                <a:sym typeface="Cabin Bold"/>
              </a:rPr>
              <a:t>7+</a:t>
            </a:r>
          </a:p>
        </p:txBody>
      </p:sp>
      <p:sp>
        <p:nvSpPr>
          <p:cNvPr name="TextBox 11" id="11"/>
          <p:cNvSpPr txBox="true"/>
          <p:nvPr/>
        </p:nvSpPr>
        <p:spPr>
          <a:xfrm rot="0">
            <a:off x="1191250" y="1254206"/>
            <a:ext cx="2486546"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학력 사항</a:t>
            </a:r>
          </a:p>
        </p:txBody>
      </p:sp>
      <p:sp>
        <p:nvSpPr>
          <p:cNvPr name="TextBox 12" id="12"/>
          <p:cNvSpPr txBox="true"/>
          <p:nvPr/>
        </p:nvSpPr>
        <p:spPr>
          <a:xfrm rot="0">
            <a:off x="1267450" y="830263"/>
            <a:ext cx="1396678"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EDUCATION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1267450" y="8153400"/>
            <a:ext cx="2542208" cy="828675"/>
            <a:chOff x="0" y="0"/>
            <a:chExt cx="3389610" cy="1104900"/>
          </a:xfrm>
        </p:grpSpPr>
        <p:sp>
          <p:nvSpPr>
            <p:cNvPr name="TextBox 3" id="3"/>
            <p:cNvSpPr txBox="true"/>
            <p:nvPr/>
          </p:nvSpPr>
          <p:spPr>
            <a:xfrm rot="0">
              <a:off x="0" y="-47625"/>
              <a:ext cx="3389610"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Bold"/>
                  <a:ea typeface="Canva Sans Bold"/>
                  <a:cs typeface="Canva Sans Bold"/>
                  <a:sym typeface="Canva Sans Bold"/>
                </a:rPr>
                <a:t>Borcelle 마케팅팀</a:t>
              </a:r>
            </a:p>
          </p:txBody>
        </p:sp>
        <p:sp>
          <p:nvSpPr>
            <p:cNvPr name="TextBox 4" id="4"/>
            <p:cNvSpPr txBox="true"/>
            <p:nvPr/>
          </p:nvSpPr>
          <p:spPr>
            <a:xfrm rot="0">
              <a:off x="0" y="655108"/>
              <a:ext cx="2522438" cy="449792"/>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nva Sans"/>
                  <a:ea typeface="Canva Sans"/>
                  <a:cs typeface="Canva Sans"/>
                  <a:sym typeface="Canva Sans"/>
                </a:rPr>
                <a:t>사원, 2018-2021</a:t>
              </a:r>
            </a:p>
          </p:txBody>
        </p:sp>
      </p:grpSp>
      <p:grpSp>
        <p:nvGrpSpPr>
          <p:cNvPr name="Group 5" id="5"/>
          <p:cNvGrpSpPr/>
          <p:nvPr/>
        </p:nvGrpSpPr>
        <p:grpSpPr>
          <a:xfrm rot="0">
            <a:off x="1267450" y="6303169"/>
            <a:ext cx="2542208" cy="828675"/>
            <a:chOff x="0" y="0"/>
            <a:chExt cx="3389610" cy="1104900"/>
          </a:xfrm>
        </p:grpSpPr>
        <p:sp>
          <p:nvSpPr>
            <p:cNvPr name="TextBox 6" id="6"/>
            <p:cNvSpPr txBox="true"/>
            <p:nvPr/>
          </p:nvSpPr>
          <p:spPr>
            <a:xfrm rot="0">
              <a:off x="0" y="-47625"/>
              <a:ext cx="3389610"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Bold"/>
                  <a:ea typeface="Canva Sans Bold"/>
                  <a:cs typeface="Canva Sans Bold"/>
                  <a:sym typeface="Canva Sans Bold"/>
                </a:rPr>
                <a:t>Borcelle 마케팅팀</a:t>
              </a:r>
            </a:p>
          </p:txBody>
        </p:sp>
        <p:sp>
          <p:nvSpPr>
            <p:cNvPr name="TextBox 7" id="7"/>
            <p:cNvSpPr txBox="true"/>
            <p:nvPr/>
          </p:nvSpPr>
          <p:spPr>
            <a:xfrm rot="0">
              <a:off x="0" y="655108"/>
              <a:ext cx="2523530" cy="449792"/>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nva Sans"/>
                  <a:ea typeface="Canva Sans"/>
                  <a:cs typeface="Canva Sans"/>
                  <a:sym typeface="Canva Sans"/>
                </a:rPr>
                <a:t>과장, 2021-2025</a:t>
              </a:r>
            </a:p>
          </p:txBody>
        </p:sp>
      </p:grpSp>
      <p:grpSp>
        <p:nvGrpSpPr>
          <p:cNvPr name="Group 8" id="8"/>
          <p:cNvGrpSpPr/>
          <p:nvPr/>
        </p:nvGrpSpPr>
        <p:grpSpPr>
          <a:xfrm rot="0">
            <a:off x="1267450" y="4452938"/>
            <a:ext cx="2301032" cy="828675"/>
            <a:chOff x="0" y="0"/>
            <a:chExt cx="3068042" cy="1104900"/>
          </a:xfrm>
        </p:grpSpPr>
        <p:sp>
          <p:nvSpPr>
            <p:cNvPr name="TextBox 9" id="9"/>
            <p:cNvSpPr txBox="true"/>
            <p:nvPr/>
          </p:nvSpPr>
          <p:spPr>
            <a:xfrm rot="0">
              <a:off x="0" y="-47625"/>
              <a:ext cx="3068042" cy="547158"/>
            </a:xfrm>
            <a:prstGeom prst="rect">
              <a:avLst/>
            </a:prstGeom>
          </p:spPr>
          <p:txBody>
            <a:bodyPr anchor="t" rtlCol="false" tIns="0" lIns="0" bIns="0" rIns="0">
              <a:spAutoFit/>
            </a:bodyPr>
            <a:lstStyle/>
            <a:p>
              <a:pPr algn="l">
                <a:lnSpc>
                  <a:spcPts val="3499"/>
                </a:lnSpc>
                <a:spcBef>
                  <a:spcPct val="0"/>
                </a:spcBef>
              </a:pPr>
              <a:r>
                <a:rPr lang="en-US" b="true" sz="2499">
                  <a:solidFill>
                    <a:srgbClr val="475570"/>
                  </a:solidFill>
                  <a:latin typeface="Canva Sans Bold"/>
                  <a:ea typeface="Canva Sans Bold"/>
                  <a:cs typeface="Canva Sans Bold"/>
                  <a:sym typeface="Canva Sans Bold"/>
                </a:rPr>
                <a:t>Fauget 마케팅팀</a:t>
              </a:r>
            </a:p>
          </p:txBody>
        </p:sp>
        <p:sp>
          <p:nvSpPr>
            <p:cNvPr name="TextBox 10" id="10"/>
            <p:cNvSpPr txBox="true"/>
            <p:nvPr/>
          </p:nvSpPr>
          <p:spPr>
            <a:xfrm rot="0">
              <a:off x="0" y="655108"/>
              <a:ext cx="2510334" cy="449792"/>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nva Sans"/>
                  <a:ea typeface="Canva Sans"/>
                  <a:cs typeface="Canva Sans"/>
                  <a:sym typeface="Canva Sans"/>
                </a:rPr>
                <a:t>팀장, 2025-2027</a:t>
              </a:r>
            </a:p>
          </p:txBody>
        </p:sp>
      </p:grpSp>
      <p:sp>
        <p:nvSpPr>
          <p:cNvPr name="AutoShape 11" id="11"/>
          <p:cNvSpPr/>
          <p:nvPr/>
        </p:nvSpPr>
        <p:spPr>
          <a:xfrm>
            <a:off x="866882" y="2504321"/>
            <a:ext cx="16554237" cy="0"/>
          </a:xfrm>
          <a:prstGeom prst="line">
            <a:avLst/>
          </a:prstGeom>
          <a:ln cap="flat" w="19050">
            <a:solidFill>
              <a:srgbClr val="000000">
                <a:alpha val="19608"/>
              </a:srgbClr>
            </a:solidFill>
            <a:prstDash val="solid"/>
            <a:headEnd type="none" len="sm" w="sm"/>
            <a:tailEnd type="none" len="sm" w="sm"/>
          </a:ln>
        </p:spPr>
      </p:sp>
      <p:sp>
        <p:nvSpPr>
          <p:cNvPr name="TextBox 12" id="12"/>
          <p:cNvSpPr txBox="true"/>
          <p:nvPr/>
        </p:nvSpPr>
        <p:spPr>
          <a:xfrm rot="0">
            <a:off x="6134142" y="6010066"/>
            <a:ext cx="8165952"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Lorem ipsum dolor sit amet, consectetur adipiscing elit. Fusce mattis, lorem in venenatis porttitor nibh.</a:t>
            </a:r>
          </a:p>
        </p:txBody>
      </p:sp>
      <p:sp>
        <p:nvSpPr>
          <p:cNvPr name="TextBox 13" id="13"/>
          <p:cNvSpPr txBox="true"/>
          <p:nvPr/>
        </p:nvSpPr>
        <p:spPr>
          <a:xfrm rot="0">
            <a:off x="6134142" y="8197850"/>
            <a:ext cx="10689582" cy="7842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sp>
        <p:nvSpPr>
          <p:cNvPr name="TextBox 14" id="14"/>
          <p:cNvSpPr txBox="true"/>
          <p:nvPr/>
        </p:nvSpPr>
        <p:spPr>
          <a:xfrm rot="0">
            <a:off x="1191250" y="1254206"/>
            <a:ext cx="2486546"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경력 사항</a:t>
            </a:r>
          </a:p>
        </p:txBody>
      </p:sp>
      <p:sp>
        <p:nvSpPr>
          <p:cNvPr name="TextBox 15" id="15"/>
          <p:cNvSpPr txBox="true"/>
          <p:nvPr/>
        </p:nvSpPr>
        <p:spPr>
          <a:xfrm rot="0">
            <a:off x="1267450" y="830263"/>
            <a:ext cx="2201838"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WORK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1191250" y="3553462"/>
            <a:ext cx="5007034" cy="5704838"/>
            <a:chOff x="0" y="0"/>
            <a:chExt cx="1318725" cy="1502509"/>
          </a:xfrm>
        </p:grpSpPr>
        <p:sp>
          <p:nvSpPr>
            <p:cNvPr name="Freeform 3" id="3"/>
            <p:cNvSpPr/>
            <p:nvPr/>
          </p:nvSpPr>
          <p:spPr>
            <a:xfrm flipH="false" flipV="false" rot="0">
              <a:off x="0" y="0"/>
              <a:ext cx="1318725" cy="1502509"/>
            </a:xfrm>
            <a:custGeom>
              <a:avLst/>
              <a:gdLst/>
              <a:ahLst/>
              <a:cxnLst/>
              <a:rect r="r" b="b" t="t" l="l"/>
              <a:pathLst>
                <a:path h="1502509" w="1318725">
                  <a:moveTo>
                    <a:pt x="38655" y="0"/>
                  </a:moveTo>
                  <a:lnTo>
                    <a:pt x="1280070" y="0"/>
                  </a:lnTo>
                  <a:cubicBezTo>
                    <a:pt x="1290322" y="0"/>
                    <a:pt x="1300154" y="4073"/>
                    <a:pt x="1307403" y="11322"/>
                  </a:cubicBezTo>
                  <a:cubicBezTo>
                    <a:pt x="1314652" y="18571"/>
                    <a:pt x="1318725" y="28403"/>
                    <a:pt x="1318725" y="38655"/>
                  </a:cubicBezTo>
                  <a:lnTo>
                    <a:pt x="1318725" y="1463854"/>
                  </a:lnTo>
                  <a:cubicBezTo>
                    <a:pt x="1318725" y="1485202"/>
                    <a:pt x="1301419" y="1502509"/>
                    <a:pt x="1280070" y="1502509"/>
                  </a:cubicBezTo>
                  <a:lnTo>
                    <a:pt x="38655" y="1502509"/>
                  </a:lnTo>
                  <a:cubicBezTo>
                    <a:pt x="28403" y="1502509"/>
                    <a:pt x="18571" y="1498436"/>
                    <a:pt x="11322" y="1491187"/>
                  </a:cubicBezTo>
                  <a:cubicBezTo>
                    <a:pt x="4073" y="1483938"/>
                    <a:pt x="0" y="1474106"/>
                    <a:pt x="0" y="1463854"/>
                  </a:cubicBezTo>
                  <a:lnTo>
                    <a:pt x="0" y="38655"/>
                  </a:lnTo>
                  <a:cubicBezTo>
                    <a:pt x="0" y="28403"/>
                    <a:pt x="4073" y="18571"/>
                    <a:pt x="11322" y="11322"/>
                  </a:cubicBezTo>
                  <a:cubicBezTo>
                    <a:pt x="18571" y="4073"/>
                    <a:pt x="28403" y="0"/>
                    <a:pt x="38655" y="0"/>
                  </a:cubicBezTo>
                  <a:close/>
                </a:path>
              </a:pathLst>
            </a:custGeom>
            <a:solidFill>
              <a:srgbClr val="000000">
                <a:alpha val="0"/>
              </a:srgbClr>
            </a:solidFill>
            <a:ln w="19050" cap="rnd">
              <a:solidFill>
                <a:srgbClr val="000000">
                  <a:alpha val="19608"/>
                </a:srgbClr>
              </a:solidFill>
              <a:prstDash val="solid"/>
              <a:round/>
            </a:ln>
          </p:spPr>
        </p:sp>
        <p:sp>
          <p:nvSpPr>
            <p:cNvPr name="TextBox 4" id="4"/>
            <p:cNvSpPr txBox="true"/>
            <p:nvPr/>
          </p:nvSpPr>
          <p:spPr>
            <a:xfrm>
              <a:off x="0" y="-47625"/>
              <a:ext cx="1318725" cy="155013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640483" y="3553462"/>
            <a:ext cx="5007034" cy="5704838"/>
            <a:chOff x="0" y="0"/>
            <a:chExt cx="1318725" cy="1502509"/>
          </a:xfrm>
        </p:grpSpPr>
        <p:sp>
          <p:nvSpPr>
            <p:cNvPr name="Freeform 6" id="6"/>
            <p:cNvSpPr/>
            <p:nvPr/>
          </p:nvSpPr>
          <p:spPr>
            <a:xfrm flipH="false" flipV="false" rot="0">
              <a:off x="0" y="0"/>
              <a:ext cx="1318725" cy="1502509"/>
            </a:xfrm>
            <a:custGeom>
              <a:avLst/>
              <a:gdLst/>
              <a:ahLst/>
              <a:cxnLst/>
              <a:rect r="r" b="b" t="t" l="l"/>
              <a:pathLst>
                <a:path h="1502509" w="1318725">
                  <a:moveTo>
                    <a:pt x="38655" y="0"/>
                  </a:moveTo>
                  <a:lnTo>
                    <a:pt x="1280070" y="0"/>
                  </a:lnTo>
                  <a:cubicBezTo>
                    <a:pt x="1290322" y="0"/>
                    <a:pt x="1300154" y="4073"/>
                    <a:pt x="1307403" y="11322"/>
                  </a:cubicBezTo>
                  <a:cubicBezTo>
                    <a:pt x="1314652" y="18571"/>
                    <a:pt x="1318725" y="28403"/>
                    <a:pt x="1318725" y="38655"/>
                  </a:cubicBezTo>
                  <a:lnTo>
                    <a:pt x="1318725" y="1463854"/>
                  </a:lnTo>
                  <a:cubicBezTo>
                    <a:pt x="1318725" y="1485202"/>
                    <a:pt x="1301419" y="1502509"/>
                    <a:pt x="1280070" y="1502509"/>
                  </a:cubicBezTo>
                  <a:lnTo>
                    <a:pt x="38655" y="1502509"/>
                  </a:lnTo>
                  <a:cubicBezTo>
                    <a:pt x="28403" y="1502509"/>
                    <a:pt x="18571" y="1498436"/>
                    <a:pt x="11322" y="1491187"/>
                  </a:cubicBezTo>
                  <a:cubicBezTo>
                    <a:pt x="4073" y="1483938"/>
                    <a:pt x="0" y="1474106"/>
                    <a:pt x="0" y="1463854"/>
                  </a:cubicBezTo>
                  <a:lnTo>
                    <a:pt x="0" y="38655"/>
                  </a:lnTo>
                  <a:cubicBezTo>
                    <a:pt x="0" y="28403"/>
                    <a:pt x="4073" y="18571"/>
                    <a:pt x="11322" y="11322"/>
                  </a:cubicBezTo>
                  <a:cubicBezTo>
                    <a:pt x="18571" y="4073"/>
                    <a:pt x="28403" y="0"/>
                    <a:pt x="38655" y="0"/>
                  </a:cubicBezTo>
                  <a:close/>
                </a:path>
              </a:pathLst>
            </a:custGeom>
            <a:solidFill>
              <a:srgbClr val="000000">
                <a:alpha val="0"/>
              </a:srgbClr>
            </a:solidFill>
            <a:ln w="19050" cap="rnd">
              <a:solidFill>
                <a:srgbClr val="000000">
                  <a:alpha val="19608"/>
                </a:srgbClr>
              </a:solidFill>
              <a:prstDash val="solid"/>
              <a:round/>
            </a:ln>
          </p:spPr>
        </p:sp>
        <p:sp>
          <p:nvSpPr>
            <p:cNvPr name="TextBox 7" id="7"/>
            <p:cNvSpPr txBox="true"/>
            <p:nvPr/>
          </p:nvSpPr>
          <p:spPr>
            <a:xfrm>
              <a:off x="0" y="-47625"/>
              <a:ext cx="1318725" cy="155013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085667" y="3553462"/>
            <a:ext cx="5007034" cy="5704838"/>
            <a:chOff x="0" y="0"/>
            <a:chExt cx="1318725" cy="1502509"/>
          </a:xfrm>
        </p:grpSpPr>
        <p:sp>
          <p:nvSpPr>
            <p:cNvPr name="Freeform 9" id="9"/>
            <p:cNvSpPr/>
            <p:nvPr/>
          </p:nvSpPr>
          <p:spPr>
            <a:xfrm flipH="false" flipV="false" rot="0">
              <a:off x="0" y="0"/>
              <a:ext cx="1318725" cy="1502509"/>
            </a:xfrm>
            <a:custGeom>
              <a:avLst/>
              <a:gdLst/>
              <a:ahLst/>
              <a:cxnLst/>
              <a:rect r="r" b="b" t="t" l="l"/>
              <a:pathLst>
                <a:path h="1502509" w="1318725">
                  <a:moveTo>
                    <a:pt x="38655" y="0"/>
                  </a:moveTo>
                  <a:lnTo>
                    <a:pt x="1280070" y="0"/>
                  </a:lnTo>
                  <a:cubicBezTo>
                    <a:pt x="1290322" y="0"/>
                    <a:pt x="1300154" y="4073"/>
                    <a:pt x="1307403" y="11322"/>
                  </a:cubicBezTo>
                  <a:cubicBezTo>
                    <a:pt x="1314652" y="18571"/>
                    <a:pt x="1318725" y="28403"/>
                    <a:pt x="1318725" y="38655"/>
                  </a:cubicBezTo>
                  <a:lnTo>
                    <a:pt x="1318725" y="1463854"/>
                  </a:lnTo>
                  <a:cubicBezTo>
                    <a:pt x="1318725" y="1485202"/>
                    <a:pt x="1301419" y="1502509"/>
                    <a:pt x="1280070" y="1502509"/>
                  </a:cubicBezTo>
                  <a:lnTo>
                    <a:pt x="38655" y="1502509"/>
                  </a:lnTo>
                  <a:cubicBezTo>
                    <a:pt x="28403" y="1502509"/>
                    <a:pt x="18571" y="1498436"/>
                    <a:pt x="11322" y="1491187"/>
                  </a:cubicBezTo>
                  <a:cubicBezTo>
                    <a:pt x="4073" y="1483938"/>
                    <a:pt x="0" y="1474106"/>
                    <a:pt x="0" y="1463854"/>
                  </a:cubicBezTo>
                  <a:lnTo>
                    <a:pt x="0" y="38655"/>
                  </a:lnTo>
                  <a:cubicBezTo>
                    <a:pt x="0" y="28403"/>
                    <a:pt x="4073" y="18571"/>
                    <a:pt x="11322" y="11322"/>
                  </a:cubicBezTo>
                  <a:cubicBezTo>
                    <a:pt x="18571" y="4073"/>
                    <a:pt x="28403" y="0"/>
                    <a:pt x="38655" y="0"/>
                  </a:cubicBezTo>
                  <a:close/>
                </a:path>
              </a:pathLst>
            </a:custGeom>
            <a:solidFill>
              <a:srgbClr val="000000">
                <a:alpha val="0"/>
              </a:srgbClr>
            </a:solidFill>
            <a:ln w="19050" cap="rnd">
              <a:solidFill>
                <a:srgbClr val="000000">
                  <a:alpha val="19608"/>
                </a:srgbClr>
              </a:solidFill>
              <a:prstDash val="solid"/>
              <a:round/>
            </a:ln>
          </p:spPr>
        </p:sp>
        <p:sp>
          <p:nvSpPr>
            <p:cNvPr name="TextBox 10" id="10"/>
            <p:cNvSpPr txBox="true"/>
            <p:nvPr/>
          </p:nvSpPr>
          <p:spPr>
            <a:xfrm>
              <a:off x="0" y="-47625"/>
              <a:ext cx="1318725" cy="155013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2923242" y="4172004"/>
            <a:ext cx="1543050" cy="154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5570"/>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372475" y="4172004"/>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5570"/>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8729867" y="4487453"/>
            <a:ext cx="790167" cy="816902"/>
          </a:xfrm>
          <a:custGeom>
            <a:avLst/>
            <a:gdLst/>
            <a:ahLst/>
            <a:cxnLst/>
            <a:rect r="r" b="b" t="t" l="l"/>
            <a:pathLst>
              <a:path h="816902" w="790167">
                <a:moveTo>
                  <a:pt x="0" y="0"/>
                </a:moveTo>
                <a:lnTo>
                  <a:pt x="790166" y="0"/>
                </a:lnTo>
                <a:lnTo>
                  <a:pt x="790166" y="816902"/>
                </a:lnTo>
                <a:lnTo>
                  <a:pt x="0" y="816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3817659" y="4172004"/>
            <a:ext cx="1543050" cy="15430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5570"/>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4151114" y="4599898"/>
            <a:ext cx="876140" cy="686575"/>
          </a:xfrm>
          <a:custGeom>
            <a:avLst/>
            <a:gdLst/>
            <a:ahLst/>
            <a:cxnLst/>
            <a:rect r="r" b="b" t="t" l="l"/>
            <a:pathLst>
              <a:path h="686575" w="876140">
                <a:moveTo>
                  <a:pt x="0" y="0"/>
                </a:moveTo>
                <a:lnTo>
                  <a:pt x="876140" y="0"/>
                </a:lnTo>
                <a:lnTo>
                  <a:pt x="876140" y="686575"/>
                </a:lnTo>
                <a:lnTo>
                  <a:pt x="0" y="686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3357852" y="4524386"/>
            <a:ext cx="769079" cy="762087"/>
          </a:xfrm>
          <a:custGeom>
            <a:avLst/>
            <a:gdLst/>
            <a:ahLst/>
            <a:cxnLst/>
            <a:rect r="r" b="b" t="t" l="l"/>
            <a:pathLst>
              <a:path h="762087" w="769079">
                <a:moveTo>
                  <a:pt x="0" y="0"/>
                </a:moveTo>
                <a:lnTo>
                  <a:pt x="769079" y="0"/>
                </a:lnTo>
                <a:lnTo>
                  <a:pt x="769079" y="762087"/>
                </a:lnTo>
                <a:lnTo>
                  <a:pt x="0" y="762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567104" y="6083301"/>
            <a:ext cx="193022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475570"/>
                </a:solidFill>
                <a:latin typeface="Source Han Sans KR Bold"/>
                <a:ea typeface="Source Han Sans KR Bold"/>
                <a:cs typeface="Source Han Sans KR Bold"/>
                <a:sym typeface="Source Han Sans KR Bold"/>
              </a:rPr>
              <a:t>문제 해결 능력</a:t>
            </a:r>
          </a:p>
        </p:txBody>
      </p:sp>
      <p:sp>
        <p:nvSpPr>
          <p:cNvPr name="TextBox 24" id="24"/>
          <p:cNvSpPr txBox="true"/>
          <p:nvPr/>
        </p:nvSpPr>
        <p:spPr>
          <a:xfrm rot="0">
            <a:off x="8178887" y="6083301"/>
            <a:ext cx="193022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475570"/>
                </a:solidFill>
                <a:latin typeface="Source Han Sans KR Bold"/>
                <a:ea typeface="Source Han Sans KR Bold"/>
                <a:cs typeface="Source Han Sans KR Bold"/>
                <a:sym typeface="Source Han Sans KR Bold"/>
              </a:rPr>
              <a:t>빠른 학습 능력</a:t>
            </a:r>
          </a:p>
        </p:txBody>
      </p:sp>
      <p:sp>
        <p:nvSpPr>
          <p:cNvPr name="TextBox 25" id="25"/>
          <p:cNvSpPr txBox="true"/>
          <p:nvPr/>
        </p:nvSpPr>
        <p:spPr>
          <a:xfrm rot="0">
            <a:off x="13668496" y="6083301"/>
            <a:ext cx="184137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475570"/>
                </a:solidFill>
                <a:latin typeface="Source Han Sans KR Bold"/>
                <a:ea typeface="Source Han Sans KR Bold"/>
                <a:cs typeface="Source Han Sans KR Bold"/>
                <a:sym typeface="Source Han Sans KR Bold"/>
              </a:rPr>
              <a:t>데이터 분석력</a:t>
            </a:r>
          </a:p>
        </p:txBody>
      </p:sp>
      <p:sp>
        <p:nvSpPr>
          <p:cNvPr name="TextBox 26" id="26"/>
          <p:cNvSpPr txBox="true"/>
          <p:nvPr/>
        </p:nvSpPr>
        <p:spPr>
          <a:xfrm rot="0">
            <a:off x="1592502" y="6864298"/>
            <a:ext cx="4204530" cy="1775460"/>
          </a:xfrm>
          <a:prstGeom prst="rect">
            <a:avLst/>
          </a:prstGeom>
        </p:spPr>
        <p:txBody>
          <a:bodyPr anchor="t" rtlCol="false" tIns="0" lIns="0" bIns="0" rIns="0">
            <a:spAutoFit/>
          </a:bodyPr>
          <a:lstStyle/>
          <a:p>
            <a:pPr algn="ctr" marL="0" indent="0" lvl="0">
              <a:lnSpc>
                <a:spcPts val="2880"/>
              </a:lnSpc>
              <a:spcBef>
                <a:spcPct val="0"/>
              </a:spcBef>
            </a:pPr>
            <a:r>
              <a:rPr lang="en-US" sz="18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sp>
        <p:nvSpPr>
          <p:cNvPr name="TextBox 27" id="27"/>
          <p:cNvSpPr txBox="true"/>
          <p:nvPr/>
        </p:nvSpPr>
        <p:spPr>
          <a:xfrm rot="0">
            <a:off x="7041735" y="6864298"/>
            <a:ext cx="4204530" cy="1775460"/>
          </a:xfrm>
          <a:prstGeom prst="rect">
            <a:avLst/>
          </a:prstGeom>
        </p:spPr>
        <p:txBody>
          <a:bodyPr anchor="t" rtlCol="false" tIns="0" lIns="0" bIns="0" rIns="0">
            <a:spAutoFit/>
          </a:bodyPr>
          <a:lstStyle/>
          <a:p>
            <a:pPr algn="ctr" marL="0" indent="0" lvl="0">
              <a:lnSpc>
                <a:spcPts val="2880"/>
              </a:lnSpc>
              <a:spcBef>
                <a:spcPct val="0"/>
              </a:spcBef>
            </a:pPr>
            <a:r>
              <a:rPr lang="en-US" sz="18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sp>
        <p:nvSpPr>
          <p:cNvPr name="TextBox 28" id="28"/>
          <p:cNvSpPr txBox="true"/>
          <p:nvPr/>
        </p:nvSpPr>
        <p:spPr>
          <a:xfrm rot="0">
            <a:off x="12486919" y="6864298"/>
            <a:ext cx="4204530" cy="1775460"/>
          </a:xfrm>
          <a:prstGeom prst="rect">
            <a:avLst/>
          </a:prstGeom>
        </p:spPr>
        <p:txBody>
          <a:bodyPr anchor="t" rtlCol="false" tIns="0" lIns="0" bIns="0" rIns="0">
            <a:spAutoFit/>
          </a:bodyPr>
          <a:lstStyle/>
          <a:p>
            <a:pPr algn="ctr" marL="0" indent="0" lvl="0">
              <a:lnSpc>
                <a:spcPts val="2880"/>
              </a:lnSpc>
              <a:spcBef>
                <a:spcPct val="0"/>
              </a:spcBef>
            </a:pPr>
            <a:r>
              <a:rPr lang="en-US" sz="18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a:t>
            </a:r>
          </a:p>
        </p:txBody>
      </p:sp>
      <p:sp>
        <p:nvSpPr>
          <p:cNvPr name="AutoShape 29" id="29"/>
          <p:cNvSpPr/>
          <p:nvPr/>
        </p:nvSpPr>
        <p:spPr>
          <a:xfrm>
            <a:off x="866882" y="2504321"/>
            <a:ext cx="16554237" cy="0"/>
          </a:xfrm>
          <a:prstGeom prst="line">
            <a:avLst/>
          </a:prstGeom>
          <a:ln cap="flat" w="19050">
            <a:solidFill>
              <a:srgbClr val="000000">
                <a:alpha val="19608"/>
              </a:srgbClr>
            </a:solidFill>
            <a:prstDash val="solid"/>
            <a:headEnd type="none" len="sm" w="sm"/>
            <a:tailEnd type="none" len="sm" w="sm"/>
          </a:ln>
        </p:spPr>
      </p:sp>
      <p:sp>
        <p:nvSpPr>
          <p:cNvPr name="TextBox 30" id="30"/>
          <p:cNvSpPr txBox="true"/>
          <p:nvPr/>
        </p:nvSpPr>
        <p:spPr>
          <a:xfrm rot="0">
            <a:off x="1191250" y="1254206"/>
            <a:ext cx="2486546"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핵심 역량</a:t>
            </a:r>
          </a:p>
        </p:txBody>
      </p:sp>
      <p:sp>
        <p:nvSpPr>
          <p:cNvPr name="TextBox 31" id="31"/>
          <p:cNvSpPr txBox="true"/>
          <p:nvPr/>
        </p:nvSpPr>
        <p:spPr>
          <a:xfrm rot="0">
            <a:off x="1267450" y="830263"/>
            <a:ext cx="2062386"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PERSONAL SKILLS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475570"/>
        </a:solidFill>
      </p:bgPr>
    </p:bg>
    <p:spTree>
      <p:nvGrpSpPr>
        <p:cNvPr id="1" name=""/>
        <p:cNvGrpSpPr/>
        <p:nvPr/>
      </p:nvGrpSpPr>
      <p:grpSpPr>
        <a:xfrm>
          <a:off x="0" y="0"/>
          <a:ext cx="0" cy="0"/>
          <a:chOff x="0" y="0"/>
          <a:chExt cx="0" cy="0"/>
        </a:xfrm>
      </p:grpSpPr>
      <p:sp>
        <p:nvSpPr>
          <p:cNvPr name="AutoShape 2" id="2"/>
          <p:cNvSpPr/>
          <p:nvPr/>
        </p:nvSpPr>
        <p:spPr>
          <a:xfrm>
            <a:off x="1776315" y="6448229"/>
            <a:ext cx="5126094" cy="0"/>
          </a:xfrm>
          <a:prstGeom prst="line">
            <a:avLst/>
          </a:prstGeom>
          <a:ln cap="flat" w="19050">
            <a:solidFill>
              <a:srgbClr val="FCFDF8">
                <a:alpha val="19608"/>
              </a:srgbClr>
            </a:solidFill>
            <a:prstDash val="solid"/>
            <a:headEnd type="none" len="sm" w="sm"/>
            <a:tailEnd type="none" len="sm" w="sm"/>
          </a:ln>
        </p:spPr>
      </p:sp>
      <p:sp>
        <p:nvSpPr>
          <p:cNvPr name="AutoShape 3" id="3"/>
          <p:cNvSpPr/>
          <p:nvPr/>
        </p:nvSpPr>
        <p:spPr>
          <a:xfrm>
            <a:off x="1776315" y="7474695"/>
            <a:ext cx="5126094" cy="0"/>
          </a:xfrm>
          <a:prstGeom prst="line">
            <a:avLst/>
          </a:prstGeom>
          <a:ln cap="flat" w="19050">
            <a:solidFill>
              <a:srgbClr val="FCFDF8">
                <a:alpha val="19608"/>
              </a:srgbClr>
            </a:solidFill>
            <a:prstDash val="solid"/>
            <a:headEnd type="none" len="sm" w="sm"/>
            <a:tailEnd type="none" len="sm" w="sm"/>
          </a:ln>
        </p:spPr>
      </p:sp>
      <p:sp>
        <p:nvSpPr>
          <p:cNvPr name="AutoShape 4" id="4"/>
          <p:cNvSpPr/>
          <p:nvPr/>
        </p:nvSpPr>
        <p:spPr>
          <a:xfrm>
            <a:off x="1776315" y="8501160"/>
            <a:ext cx="5126094" cy="0"/>
          </a:xfrm>
          <a:prstGeom prst="line">
            <a:avLst/>
          </a:prstGeom>
          <a:ln cap="flat" w="19050">
            <a:solidFill>
              <a:srgbClr val="FCFDF8">
                <a:alpha val="19608"/>
              </a:srgbClr>
            </a:solidFill>
            <a:prstDash val="solid"/>
            <a:headEnd type="none" len="sm" w="sm"/>
            <a:tailEnd type="none" len="sm" w="sm"/>
          </a:ln>
        </p:spPr>
      </p:sp>
      <p:sp>
        <p:nvSpPr>
          <p:cNvPr name="TextBox 5" id="5"/>
          <p:cNvSpPr txBox="true"/>
          <p:nvPr/>
        </p:nvSpPr>
        <p:spPr>
          <a:xfrm rot="0">
            <a:off x="11024795" y="1301892"/>
            <a:ext cx="5486995" cy="1617505"/>
          </a:xfrm>
          <a:prstGeom prst="rect">
            <a:avLst/>
          </a:prstGeom>
        </p:spPr>
        <p:txBody>
          <a:bodyPr anchor="t" rtlCol="false" tIns="0" lIns="0" bIns="0" rIns="0">
            <a:spAutoFit/>
          </a:bodyPr>
          <a:lstStyle/>
          <a:p>
            <a:pPr algn="r" marL="0" indent="0" lvl="0">
              <a:lnSpc>
                <a:spcPts val="13221"/>
              </a:lnSpc>
              <a:spcBef>
                <a:spcPct val="0"/>
              </a:spcBef>
            </a:pPr>
            <a:r>
              <a:rPr lang="en-US" b="true" sz="9443" strike="noStrike" u="none">
                <a:solidFill>
                  <a:srgbClr val="FCFDF8"/>
                </a:solidFill>
                <a:latin typeface="Cabin Bold"/>
                <a:ea typeface="Cabin Bold"/>
                <a:cs typeface="Cabin Bold"/>
                <a:sym typeface="Cabin Bold"/>
              </a:rPr>
              <a:t>PROJECTS</a:t>
            </a:r>
          </a:p>
        </p:txBody>
      </p:sp>
      <p:sp>
        <p:nvSpPr>
          <p:cNvPr name="TextBox 6" id="6"/>
          <p:cNvSpPr txBox="true"/>
          <p:nvPr/>
        </p:nvSpPr>
        <p:spPr>
          <a:xfrm rot="0">
            <a:off x="1967036" y="5650364"/>
            <a:ext cx="2398737" cy="514350"/>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FCFDF8"/>
                </a:solidFill>
                <a:latin typeface="Canva Sans Medium"/>
                <a:ea typeface="Canva Sans Medium"/>
                <a:cs typeface="Canva Sans Medium"/>
                <a:sym typeface="Canva Sans Medium"/>
              </a:rPr>
              <a:t>첫번째 프로젝트</a:t>
            </a:r>
          </a:p>
        </p:txBody>
      </p:sp>
      <p:sp>
        <p:nvSpPr>
          <p:cNvPr name="TextBox 7" id="7"/>
          <p:cNvSpPr txBox="true"/>
          <p:nvPr/>
        </p:nvSpPr>
        <p:spPr>
          <a:xfrm rot="0">
            <a:off x="1967036" y="6676829"/>
            <a:ext cx="2398737" cy="514350"/>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FCFDF8"/>
                </a:solidFill>
                <a:latin typeface="Canva Sans Medium"/>
                <a:ea typeface="Canva Sans Medium"/>
                <a:cs typeface="Canva Sans Medium"/>
                <a:sym typeface="Canva Sans Medium"/>
              </a:rPr>
              <a:t>두번째 프로젝트</a:t>
            </a:r>
          </a:p>
        </p:txBody>
      </p:sp>
      <p:sp>
        <p:nvSpPr>
          <p:cNvPr name="TextBox 8" id="8"/>
          <p:cNvSpPr txBox="true"/>
          <p:nvPr/>
        </p:nvSpPr>
        <p:spPr>
          <a:xfrm rot="0">
            <a:off x="1967036" y="7703295"/>
            <a:ext cx="2398737" cy="514350"/>
          </a:xfrm>
          <a:prstGeom prst="rect">
            <a:avLst/>
          </a:prstGeom>
        </p:spPr>
        <p:txBody>
          <a:bodyPr anchor="t" rtlCol="false" tIns="0" lIns="0" bIns="0" rIns="0">
            <a:spAutoFit/>
          </a:bodyPr>
          <a:lstStyle/>
          <a:p>
            <a:pPr algn="l" marL="0" indent="0" lvl="0">
              <a:lnSpc>
                <a:spcPts val="4200"/>
              </a:lnSpc>
              <a:spcBef>
                <a:spcPct val="0"/>
              </a:spcBef>
            </a:pPr>
            <a:r>
              <a:rPr lang="en-US" b="true" sz="3000">
                <a:solidFill>
                  <a:srgbClr val="FCFDF8"/>
                </a:solidFill>
                <a:latin typeface="Canva Sans Medium"/>
                <a:ea typeface="Canva Sans Medium"/>
                <a:cs typeface="Canva Sans Medium"/>
                <a:sym typeface="Canva Sans Medium"/>
              </a:rPr>
              <a:t>세번째 프로젝트</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9980562" y="1668903"/>
            <a:ext cx="7039988" cy="7589397"/>
            <a:chOff x="0" y="0"/>
            <a:chExt cx="1587238" cy="1711107"/>
          </a:xfrm>
        </p:grpSpPr>
        <p:sp>
          <p:nvSpPr>
            <p:cNvPr name="Freeform 3" id="3"/>
            <p:cNvSpPr/>
            <p:nvPr/>
          </p:nvSpPr>
          <p:spPr>
            <a:xfrm flipH="false" flipV="false" rot="0">
              <a:off x="0" y="0"/>
              <a:ext cx="1587238" cy="1711107"/>
            </a:xfrm>
            <a:custGeom>
              <a:avLst/>
              <a:gdLst/>
              <a:ahLst/>
              <a:cxnLst/>
              <a:rect r="r" b="b" t="t" l="l"/>
              <a:pathLst>
                <a:path h="1711107" w="1587238">
                  <a:moveTo>
                    <a:pt x="25293" y="0"/>
                  </a:moveTo>
                  <a:lnTo>
                    <a:pt x="1561944" y="0"/>
                  </a:lnTo>
                  <a:cubicBezTo>
                    <a:pt x="1568653" y="0"/>
                    <a:pt x="1575086" y="2665"/>
                    <a:pt x="1579829" y="7408"/>
                  </a:cubicBezTo>
                  <a:cubicBezTo>
                    <a:pt x="1584573" y="12152"/>
                    <a:pt x="1587238" y="18585"/>
                    <a:pt x="1587238" y="25293"/>
                  </a:cubicBezTo>
                  <a:lnTo>
                    <a:pt x="1587238" y="1685814"/>
                  </a:lnTo>
                  <a:cubicBezTo>
                    <a:pt x="1587238" y="1692522"/>
                    <a:pt x="1584573" y="1698956"/>
                    <a:pt x="1579829" y="1703699"/>
                  </a:cubicBezTo>
                  <a:cubicBezTo>
                    <a:pt x="1575086" y="1708443"/>
                    <a:pt x="1568653" y="1711107"/>
                    <a:pt x="1561944" y="1711107"/>
                  </a:cubicBezTo>
                  <a:lnTo>
                    <a:pt x="25293" y="1711107"/>
                  </a:lnTo>
                  <a:cubicBezTo>
                    <a:pt x="18585" y="1711107"/>
                    <a:pt x="12152" y="1708443"/>
                    <a:pt x="7408" y="1703699"/>
                  </a:cubicBezTo>
                  <a:cubicBezTo>
                    <a:pt x="2665" y="1698956"/>
                    <a:pt x="0" y="1692522"/>
                    <a:pt x="0" y="1685814"/>
                  </a:cubicBezTo>
                  <a:lnTo>
                    <a:pt x="0" y="25293"/>
                  </a:lnTo>
                  <a:cubicBezTo>
                    <a:pt x="0" y="18585"/>
                    <a:pt x="2665" y="12152"/>
                    <a:pt x="7408" y="7408"/>
                  </a:cubicBezTo>
                  <a:cubicBezTo>
                    <a:pt x="12152" y="2665"/>
                    <a:pt x="18585" y="0"/>
                    <a:pt x="25293" y="0"/>
                  </a:cubicBezTo>
                  <a:close/>
                </a:path>
              </a:pathLst>
            </a:custGeom>
            <a:blipFill>
              <a:blip r:embed="rId2"/>
              <a:stretch>
                <a:fillRect l="-30903" t="0" r="-30903" b="0"/>
              </a:stretch>
            </a:blipFill>
          </p:spPr>
        </p:sp>
      </p:grpSp>
      <p:sp>
        <p:nvSpPr>
          <p:cNvPr name="Freeform 4" id="4"/>
          <p:cNvSpPr/>
          <p:nvPr/>
        </p:nvSpPr>
        <p:spPr>
          <a:xfrm flipH="false" flipV="false" rot="0">
            <a:off x="2534877"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5" id="5"/>
          <p:cNvSpPr/>
          <p:nvPr/>
        </p:nvSpPr>
        <p:spPr>
          <a:xfrm flipH="false" flipV="false" rot="0">
            <a:off x="2925305"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AutoShape 6" id="6"/>
          <p:cNvSpPr/>
          <p:nvPr/>
        </p:nvSpPr>
        <p:spPr>
          <a:xfrm flipV="true">
            <a:off x="4860111" y="8802515"/>
            <a:ext cx="4362711" cy="0"/>
          </a:xfrm>
          <a:prstGeom prst="line">
            <a:avLst/>
          </a:prstGeom>
          <a:ln cap="flat" w="19050">
            <a:solidFill>
              <a:srgbClr val="000000">
                <a:alpha val="19608"/>
              </a:srgbClr>
            </a:solidFill>
            <a:prstDash val="solid"/>
            <a:headEnd type="none" len="sm" w="sm"/>
            <a:tailEnd type="none" len="sm" w="sm"/>
          </a:ln>
        </p:spPr>
      </p:sp>
      <p:sp>
        <p:nvSpPr>
          <p:cNvPr name="Freeform 7" id="7"/>
          <p:cNvSpPr/>
          <p:nvPr/>
        </p:nvSpPr>
        <p:spPr>
          <a:xfrm flipH="false" flipV="false" rot="0">
            <a:off x="3315734"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8" id="8"/>
          <p:cNvSpPr/>
          <p:nvPr/>
        </p:nvSpPr>
        <p:spPr>
          <a:xfrm flipH="false" flipV="false" rot="0">
            <a:off x="3706162"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5">
              <a:extLst>
                <a:ext uri="{96DAC541-7B7A-43D3-8B79-37D633B846F1}">
                  <asvg:svgBlip xmlns:asvg="http://schemas.microsoft.com/office/drawing/2016/SVG/main" r:embed="rId6"/>
                </a:ext>
              </a:extLst>
            </a:blip>
            <a:stretch>
              <a:fillRect l="0" t="0" r="-499516" b="0"/>
            </a:stretch>
          </a:blipFill>
        </p:spPr>
      </p:sp>
      <p:sp>
        <p:nvSpPr>
          <p:cNvPr name="Freeform 9" id="9"/>
          <p:cNvSpPr/>
          <p:nvPr/>
        </p:nvSpPr>
        <p:spPr>
          <a:xfrm flipH="false" flipV="false" rot="0">
            <a:off x="4096591"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5">
              <a:extLst>
                <a:ext uri="{96DAC541-7B7A-43D3-8B79-37D633B846F1}">
                  <asvg:svgBlip xmlns:asvg="http://schemas.microsoft.com/office/drawing/2016/SVG/main" r:embed="rId6"/>
                </a:ext>
              </a:extLst>
            </a:blip>
            <a:stretch>
              <a:fillRect l="0" t="0" r="-499516" b="0"/>
            </a:stretch>
          </a:blipFill>
        </p:spPr>
      </p:sp>
      <p:sp>
        <p:nvSpPr>
          <p:cNvPr name="TextBox 10" id="10"/>
          <p:cNvSpPr txBox="true"/>
          <p:nvPr/>
        </p:nvSpPr>
        <p:spPr>
          <a:xfrm rot="0">
            <a:off x="1267450" y="5697183"/>
            <a:ext cx="3121372"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첫번째 프로젝트(2021)</a:t>
            </a:r>
          </a:p>
        </p:txBody>
      </p:sp>
      <p:sp>
        <p:nvSpPr>
          <p:cNvPr name="TextBox 11" id="11"/>
          <p:cNvSpPr txBox="true"/>
          <p:nvPr/>
        </p:nvSpPr>
        <p:spPr>
          <a:xfrm rot="0">
            <a:off x="1267450" y="8577090"/>
            <a:ext cx="876226"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기여도</a:t>
            </a:r>
          </a:p>
        </p:txBody>
      </p:sp>
      <p:sp>
        <p:nvSpPr>
          <p:cNvPr name="TextBox 12" id="12"/>
          <p:cNvSpPr txBox="true"/>
          <p:nvPr/>
        </p:nvSpPr>
        <p:spPr>
          <a:xfrm rot="0">
            <a:off x="1267450" y="6328292"/>
            <a:ext cx="8098718"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Lorem ipsum dolor sit amet, consectetur adipiscing elit. Fusce mattis, lorem in venenatis porttitor nibh.</a:t>
            </a:r>
          </a:p>
        </p:txBody>
      </p:sp>
      <p:sp>
        <p:nvSpPr>
          <p:cNvPr name="TextBox 13" id="13"/>
          <p:cNvSpPr txBox="true"/>
          <p:nvPr/>
        </p:nvSpPr>
        <p:spPr>
          <a:xfrm rot="0">
            <a:off x="1191250" y="1254206"/>
            <a:ext cx="4239071"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첫번째 프로젝트</a:t>
            </a:r>
          </a:p>
        </p:txBody>
      </p:sp>
      <p:sp>
        <p:nvSpPr>
          <p:cNvPr name="TextBox 14" id="14"/>
          <p:cNvSpPr txBox="true"/>
          <p:nvPr/>
        </p:nvSpPr>
        <p:spPr>
          <a:xfrm rot="0">
            <a:off x="1267450" y="830263"/>
            <a:ext cx="1139651"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PROJECTS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9980562" y="1668903"/>
            <a:ext cx="7039988" cy="7589397"/>
            <a:chOff x="0" y="0"/>
            <a:chExt cx="1587238" cy="1711107"/>
          </a:xfrm>
        </p:grpSpPr>
        <p:sp>
          <p:nvSpPr>
            <p:cNvPr name="Freeform 3" id="3"/>
            <p:cNvSpPr/>
            <p:nvPr/>
          </p:nvSpPr>
          <p:spPr>
            <a:xfrm flipH="false" flipV="false" rot="0">
              <a:off x="0" y="0"/>
              <a:ext cx="1587238" cy="1711107"/>
            </a:xfrm>
            <a:custGeom>
              <a:avLst/>
              <a:gdLst/>
              <a:ahLst/>
              <a:cxnLst/>
              <a:rect r="r" b="b" t="t" l="l"/>
              <a:pathLst>
                <a:path h="1711107" w="1587238">
                  <a:moveTo>
                    <a:pt x="25293" y="0"/>
                  </a:moveTo>
                  <a:lnTo>
                    <a:pt x="1561944" y="0"/>
                  </a:lnTo>
                  <a:cubicBezTo>
                    <a:pt x="1568653" y="0"/>
                    <a:pt x="1575086" y="2665"/>
                    <a:pt x="1579829" y="7408"/>
                  </a:cubicBezTo>
                  <a:cubicBezTo>
                    <a:pt x="1584573" y="12152"/>
                    <a:pt x="1587238" y="18585"/>
                    <a:pt x="1587238" y="25293"/>
                  </a:cubicBezTo>
                  <a:lnTo>
                    <a:pt x="1587238" y="1685814"/>
                  </a:lnTo>
                  <a:cubicBezTo>
                    <a:pt x="1587238" y="1692522"/>
                    <a:pt x="1584573" y="1698956"/>
                    <a:pt x="1579829" y="1703699"/>
                  </a:cubicBezTo>
                  <a:cubicBezTo>
                    <a:pt x="1575086" y="1708443"/>
                    <a:pt x="1568653" y="1711107"/>
                    <a:pt x="1561944" y="1711107"/>
                  </a:cubicBezTo>
                  <a:lnTo>
                    <a:pt x="25293" y="1711107"/>
                  </a:lnTo>
                  <a:cubicBezTo>
                    <a:pt x="18585" y="1711107"/>
                    <a:pt x="12152" y="1708443"/>
                    <a:pt x="7408" y="1703699"/>
                  </a:cubicBezTo>
                  <a:cubicBezTo>
                    <a:pt x="2665" y="1698956"/>
                    <a:pt x="0" y="1692522"/>
                    <a:pt x="0" y="1685814"/>
                  </a:cubicBezTo>
                  <a:lnTo>
                    <a:pt x="0" y="25293"/>
                  </a:lnTo>
                  <a:cubicBezTo>
                    <a:pt x="0" y="18585"/>
                    <a:pt x="2665" y="12152"/>
                    <a:pt x="7408" y="7408"/>
                  </a:cubicBezTo>
                  <a:cubicBezTo>
                    <a:pt x="12152" y="2665"/>
                    <a:pt x="18585" y="0"/>
                    <a:pt x="25293" y="0"/>
                  </a:cubicBezTo>
                  <a:close/>
                </a:path>
              </a:pathLst>
            </a:custGeom>
            <a:blipFill>
              <a:blip r:embed="rId2"/>
              <a:stretch>
                <a:fillRect l="-18197" t="0" r="-43610" b="0"/>
              </a:stretch>
            </a:blipFill>
          </p:spPr>
        </p:sp>
      </p:grpSp>
      <p:sp>
        <p:nvSpPr>
          <p:cNvPr name="Freeform 4" id="4"/>
          <p:cNvSpPr/>
          <p:nvPr/>
        </p:nvSpPr>
        <p:spPr>
          <a:xfrm flipH="false" flipV="false" rot="0">
            <a:off x="2534877"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5" id="5"/>
          <p:cNvSpPr/>
          <p:nvPr/>
        </p:nvSpPr>
        <p:spPr>
          <a:xfrm flipH="false" flipV="false" rot="0">
            <a:off x="2925305"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AutoShape 6" id="6"/>
          <p:cNvSpPr/>
          <p:nvPr/>
        </p:nvSpPr>
        <p:spPr>
          <a:xfrm flipV="true">
            <a:off x="4860111" y="8802515"/>
            <a:ext cx="4362711" cy="0"/>
          </a:xfrm>
          <a:prstGeom prst="line">
            <a:avLst/>
          </a:prstGeom>
          <a:ln cap="flat" w="19050">
            <a:solidFill>
              <a:srgbClr val="000000">
                <a:alpha val="19608"/>
              </a:srgbClr>
            </a:solidFill>
            <a:prstDash val="solid"/>
            <a:headEnd type="none" len="sm" w="sm"/>
            <a:tailEnd type="none" len="sm" w="sm"/>
          </a:ln>
        </p:spPr>
      </p:sp>
      <p:sp>
        <p:nvSpPr>
          <p:cNvPr name="Freeform 7" id="7"/>
          <p:cNvSpPr/>
          <p:nvPr/>
        </p:nvSpPr>
        <p:spPr>
          <a:xfrm flipH="false" flipV="false" rot="0">
            <a:off x="3315734"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8" id="8"/>
          <p:cNvSpPr/>
          <p:nvPr/>
        </p:nvSpPr>
        <p:spPr>
          <a:xfrm flipH="false" flipV="false" rot="0">
            <a:off x="3706162"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9" id="9"/>
          <p:cNvSpPr/>
          <p:nvPr/>
        </p:nvSpPr>
        <p:spPr>
          <a:xfrm flipH="false" flipV="false" rot="0">
            <a:off x="4096591"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5">
              <a:extLst>
                <a:ext uri="{96DAC541-7B7A-43D3-8B79-37D633B846F1}">
                  <asvg:svgBlip xmlns:asvg="http://schemas.microsoft.com/office/drawing/2016/SVG/main" r:embed="rId6"/>
                </a:ext>
              </a:extLst>
            </a:blip>
            <a:stretch>
              <a:fillRect l="0" t="0" r="-499516" b="0"/>
            </a:stretch>
          </a:blipFill>
        </p:spPr>
      </p:sp>
      <p:sp>
        <p:nvSpPr>
          <p:cNvPr name="TextBox 10" id="10"/>
          <p:cNvSpPr txBox="true"/>
          <p:nvPr/>
        </p:nvSpPr>
        <p:spPr>
          <a:xfrm rot="0">
            <a:off x="1267450" y="5697183"/>
            <a:ext cx="3121372"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두번째 프로젝트(2022)</a:t>
            </a:r>
          </a:p>
        </p:txBody>
      </p:sp>
      <p:sp>
        <p:nvSpPr>
          <p:cNvPr name="TextBox 11" id="11"/>
          <p:cNvSpPr txBox="true"/>
          <p:nvPr/>
        </p:nvSpPr>
        <p:spPr>
          <a:xfrm rot="0">
            <a:off x="1267450" y="8577090"/>
            <a:ext cx="876226"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기여도</a:t>
            </a:r>
          </a:p>
        </p:txBody>
      </p:sp>
      <p:sp>
        <p:nvSpPr>
          <p:cNvPr name="TextBox 12" id="12"/>
          <p:cNvSpPr txBox="true"/>
          <p:nvPr/>
        </p:nvSpPr>
        <p:spPr>
          <a:xfrm rot="0">
            <a:off x="1267450" y="6328292"/>
            <a:ext cx="8098718"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Lorem ipsum dolor sit amet, consectetur adipiscing elit. Fusce mattis, lorem in venenatis porttitor nibh.</a:t>
            </a:r>
          </a:p>
        </p:txBody>
      </p:sp>
      <p:sp>
        <p:nvSpPr>
          <p:cNvPr name="TextBox 13" id="13"/>
          <p:cNvSpPr txBox="true"/>
          <p:nvPr/>
        </p:nvSpPr>
        <p:spPr>
          <a:xfrm rot="0">
            <a:off x="1191250" y="1254206"/>
            <a:ext cx="4239071"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두번째 프로젝트</a:t>
            </a:r>
          </a:p>
        </p:txBody>
      </p:sp>
      <p:sp>
        <p:nvSpPr>
          <p:cNvPr name="TextBox 14" id="14"/>
          <p:cNvSpPr txBox="true"/>
          <p:nvPr/>
        </p:nvSpPr>
        <p:spPr>
          <a:xfrm rot="0">
            <a:off x="1267450" y="830263"/>
            <a:ext cx="1139651"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PROJECTS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DF8"/>
        </a:solidFill>
      </p:bgPr>
    </p:bg>
    <p:spTree>
      <p:nvGrpSpPr>
        <p:cNvPr id="1" name=""/>
        <p:cNvGrpSpPr/>
        <p:nvPr/>
      </p:nvGrpSpPr>
      <p:grpSpPr>
        <a:xfrm>
          <a:off x="0" y="0"/>
          <a:ext cx="0" cy="0"/>
          <a:chOff x="0" y="0"/>
          <a:chExt cx="0" cy="0"/>
        </a:xfrm>
      </p:grpSpPr>
      <p:grpSp>
        <p:nvGrpSpPr>
          <p:cNvPr name="Group 2" id="2"/>
          <p:cNvGrpSpPr/>
          <p:nvPr/>
        </p:nvGrpSpPr>
        <p:grpSpPr>
          <a:xfrm rot="0">
            <a:off x="9980562" y="1668903"/>
            <a:ext cx="7039988" cy="7589397"/>
            <a:chOff x="0" y="0"/>
            <a:chExt cx="1587238" cy="1711107"/>
          </a:xfrm>
        </p:grpSpPr>
        <p:sp>
          <p:nvSpPr>
            <p:cNvPr name="Freeform 3" id="3"/>
            <p:cNvSpPr/>
            <p:nvPr/>
          </p:nvSpPr>
          <p:spPr>
            <a:xfrm flipH="false" flipV="false" rot="0">
              <a:off x="0" y="0"/>
              <a:ext cx="1587238" cy="1711107"/>
            </a:xfrm>
            <a:custGeom>
              <a:avLst/>
              <a:gdLst/>
              <a:ahLst/>
              <a:cxnLst/>
              <a:rect r="r" b="b" t="t" l="l"/>
              <a:pathLst>
                <a:path h="1711107" w="1587238">
                  <a:moveTo>
                    <a:pt x="25293" y="0"/>
                  </a:moveTo>
                  <a:lnTo>
                    <a:pt x="1561944" y="0"/>
                  </a:lnTo>
                  <a:cubicBezTo>
                    <a:pt x="1568653" y="0"/>
                    <a:pt x="1575086" y="2665"/>
                    <a:pt x="1579829" y="7408"/>
                  </a:cubicBezTo>
                  <a:cubicBezTo>
                    <a:pt x="1584573" y="12152"/>
                    <a:pt x="1587238" y="18585"/>
                    <a:pt x="1587238" y="25293"/>
                  </a:cubicBezTo>
                  <a:lnTo>
                    <a:pt x="1587238" y="1685814"/>
                  </a:lnTo>
                  <a:cubicBezTo>
                    <a:pt x="1587238" y="1692522"/>
                    <a:pt x="1584573" y="1698956"/>
                    <a:pt x="1579829" y="1703699"/>
                  </a:cubicBezTo>
                  <a:cubicBezTo>
                    <a:pt x="1575086" y="1708443"/>
                    <a:pt x="1568653" y="1711107"/>
                    <a:pt x="1561944" y="1711107"/>
                  </a:cubicBezTo>
                  <a:lnTo>
                    <a:pt x="25293" y="1711107"/>
                  </a:lnTo>
                  <a:cubicBezTo>
                    <a:pt x="18585" y="1711107"/>
                    <a:pt x="12152" y="1708443"/>
                    <a:pt x="7408" y="1703699"/>
                  </a:cubicBezTo>
                  <a:cubicBezTo>
                    <a:pt x="2665" y="1698956"/>
                    <a:pt x="0" y="1692522"/>
                    <a:pt x="0" y="1685814"/>
                  </a:cubicBezTo>
                  <a:lnTo>
                    <a:pt x="0" y="25293"/>
                  </a:lnTo>
                  <a:cubicBezTo>
                    <a:pt x="0" y="18585"/>
                    <a:pt x="2665" y="12152"/>
                    <a:pt x="7408" y="7408"/>
                  </a:cubicBezTo>
                  <a:cubicBezTo>
                    <a:pt x="12152" y="2665"/>
                    <a:pt x="18585" y="0"/>
                    <a:pt x="25293" y="0"/>
                  </a:cubicBezTo>
                  <a:close/>
                </a:path>
              </a:pathLst>
            </a:custGeom>
            <a:blipFill>
              <a:blip r:embed="rId2"/>
              <a:stretch>
                <a:fillRect l="-30903" t="0" r="-30903" b="0"/>
              </a:stretch>
            </a:blipFill>
          </p:spPr>
        </p:sp>
      </p:grpSp>
      <p:sp>
        <p:nvSpPr>
          <p:cNvPr name="Freeform 4" id="4"/>
          <p:cNvSpPr/>
          <p:nvPr/>
        </p:nvSpPr>
        <p:spPr>
          <a:xfrm flipH="false" flipV="false" rot="0">
            <a:off x="2534877"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5" id="5"/>
          <p:cNvSpPr/>
          <p:nvPr/>
        </p:nvSpPr>
        <p:spPr>
          <a:xfrm flipH="false" flipV="false" rot="0">
            <a:off x="2925305"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AutoShape 6" id="6"/>
          <p:cNvSpPr/>
          <p:nvPr/>
        </p:nvSpPr>
        <p:spPr>
          <a:xfrm flipV="true">
            <a:off x="4860111" y="8802515"/>
            <a:ext cx="4362711" cy="0"/>
          </a:xfrm>
          <a:prstGeom prst="line">
            <a:avLst/>
          </a:prstGeom>
          <a:ln cap="flat" w="19050">
            <a:solidFill>
              <a:srgbClr val="000000">
                <a:alpha val="19608"/>
              </a:srgbClr>
            </a:solidFill>
            <a:prstDash val="solid"/>
            <a:headEnd type="none" len="sm" w="sm"/>
            <a:tailEnd type="none" len="sm" w="sm"/>
          </a:ln>
        </p:spPr>
      </p:sp>
      <p:sp>
        <p:nvSpPr>
          <p:cNvPr name="Freeform 7" id="7"/>
          <p:cNvSpPr/>
          <p:nvPr/>
        </p:nvSpPr>
        <p:spPr>
          <a:xfrm flipH="false" flipV="false" rot="0">
            <a:off x="3315734"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8" id="8"/>
          <p:cNvSpPr/>
          <p:nvPr/>
        </p:nvSpPr>
        <p:spPr>
          <a:xfrm flipH="false" flipV="false" rot="0">
            <a:off x="3706162" y="8673475"/>
            <a:ext cx="292231" cy="277131"/>
          </a:xfrm>
          <a:custGeom>
            <a:avLst/>
            <a:gdLst/>
            <a:ahLst/>
            <a:cxnLst/>
            <a:rect r="r" b="b" t="t" l="l"/>
            <a:pathLst>
              <a:path h="277131" w="292231">
                <a:moveTo>
                  <a:pt x="0" y="0"/>
                </a:moveTo>
                <a:lnTo>
                  <a:pt x="292232" y="0"/>
                </a:lnTo>
                <a:lnTo>
                  <a:pt x="292232"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Freeform 9" id="9"/>
          <p:cNvSpPr/>
          <p:nvPr/>
        </p:nvSpPr>
        <p:spPr>
          <a:xfrm flipH="false" flipV="false" rot="0">
            <a:off x="4096591" y="8673475"/>
            <a:ext cx="292231" cy="277131"/>
          </a:xfrm>
          <a:custGeom>
            <a:avLst/>
            <a:gdLst/>
            <a:ahLst/>
            <a:cxnLst/>
            <a:rect r="r" b="b" t="t" l="l"/>
            <a:pathLst>
              <a:path h="277131" w="292231">
                <a:moveTo>
                  <a:pt x="0" y="0"/>
                </a:moveTo>
                <a:lnTo>
                  <a:pt x="292231" y="0"/>
                </a:lnTo>
                <a:lnTo>
                  <a:pt x="292231" y="277130"/>
                </a:lnTo>
                <a:lnTo>
                  <a:pt x="0" y="277130"/>
                </a:lnTo>
                <a:lnTo>
                  <a:pt x="0" y="0"/>
                </a:lnTo>
                <a:close/>
              </a:path>
            </a:pathLst>
          </a:custGeom>
          <a:blipFill>
            <a:blip r:embed="rId3">
              <a:extLst>
                <a:ext uri="{96DAC541-7B7A-43D3-8B79-37D633B846F1}">
                  <asvg:svgBlip xmlns:asvg="http://schemas.microsoft.com/office/drawing/2016/SVG/main" r:embed="rId4"/>
                </a:ext>
              </a:extLst>
            </a:blip>
            <a:stretch>
              <a:fillRect l="0" t="0" r="-499516" b="0"/>
            </a:stretch>
          </a:blipFill>
        </p:spPr>
      </p:sp>
      <p:sp>
        <p:nvSpPr>
          <p:cNvPr name="TextBox 10" id="10"/>
          <p:cNvSpPr txBox="true"/>
          <p:nvPr/>
        </p:nvSpPr>
        <p:spPr>
          <a:xfrm rot="0">
            <a:off x="1267450" y="5697183"/>
            <a:ext cx="3121372"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세번째 프로젝트(2023)</a:t>
            </a:r>
          </a:p>
        </p:txBody>
      </p:sp>
      <p:sp>
        <p:nvSpPr>
          <p:cNvPr name="TextBox 11" id="11"/>
          <p:cNvSpPr txBox="true"/>
          <p:nvPr/>
        </p:nvSpPr>
        <p:spPr>
          <a:xfrm rot="0">
            <a:off x="1267450" y="8577090"/>
            <a:ext cx="876226" cy="422275"/>
          </a:xfrm>
          <a:prstGeom prst="rect">
            <a:avLst/>
          </a:prstGeom>
        </p:spPr>
        <p:txBody>
          <a:bodyPr anchor="t" rtlCol="false" tIns="0" lIns="0" bIns="0" rIns="0">
            <a:spAutoFit/>
          </a:bodyPr>
          <a:lstStyle/>
          <a:p>
            <a:pPr algn="l">
              <a:lnSpc>
                <a:spcPts val="3499"/>
              </a:lnSpc>
              <a:spcBef>
                <a:spcPct val="0"/>
              </a:spcBef>
            </a:pPr>
            <a:r>
              <a:rPr lang="en-US" sz="2499" b="true">
                <a:solidFill>
                  <a:srgbClr val="475570"/>
                </a:solidFill>
                <a:latin typeface="Source Han Sans KR Bold"/>
                <a:ea typeface="Source Han Sans KR Bold"/>
                <a:cs typeface="Source Han Sans KR Bold"/>
                <a:sym typeface="Source Han Sans KR Bold"/>
              </a:rPr>
              <a:t>기여도</a:t>
            </a:r>
          </a:p>
        </p:txBody>
      </p:sp>
      <p:sp>
        <p:nvSpPr>
          <p:cNvPr name="TextBox 12" id="12"/>
          <p:cNvSpPr txBox="true"/>
          <p:nvPr/>
        </p:nvSpPr>
        <p:spPr>
          <a:xfrm rot="0">
            <a:off x="1267450" y="6328292"/>
            <a:ext cx="8098718" cy="1584325"/>
          </a:xfrm>
          <a:prstGeom prst="rect">
            <a:avLst/>
          </a:prstGeom>
        </p:spPr>
        <p:txBody>
          <a:bodyPr anchor="t" rtlCol="false" tIns="0" lIns="0" bIns="0" rIns="0">
            <a:spAutoFit/>
          </a:bodyPr>
          <a:lstStyle/>
          <a:p>
            <a:pPr algn="l">
              <a:lnSpc>
                <a:spcPts val="3200"/>
              </a:lnSpc>
            </a:pPr>
            <a:r>
              <a:rPr lang="en-US" sz="2000">
                <a:solidFill>
                  <a:srgbClr val="475570"/>
                </a:solidFill>
                <a:latin typeface="Canva Sans"/>
                <a:ea typeface="Canva Sans"/>
                <a:cs typeface="Canva Sans"/>
                <a:sym typeface="Canva Sans"/>
              </a:rPr>
              <a:t>Lorem ipsum dolor sit amet, consectetur adipiscing elit. Fusce mattis, lorem in venenatis porttitor nibh urna vestibulum tortor, ac placerat. Lorem ipsum dolor sit amet, consectetur adipiscing elit. Fusce mattis, lorem in venenatis porttitor nibh.</a:t>
            </a:r>
          </a:p>
        </p:txBody>
      </p:sp>
      <p:sp>
        <p:nvSpPr>
          <p:cNvPr name="TextBox 13" id="13"/>
          <p:cNvSpPr txBox="true"/>
          <p:nvPr/>
        </p:nvSpPr>
        <p:spPr>
          <a:xfrm rot="0">
            <a:off x="1191250" y="1254206"/>
            <a:ext cx="4239071" cy="86360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475570"/>
                </a:solidFill>
                <a:latin typeface="Canva Sans Bold"/>
                <a:ea typeface="Canva Sans Bold"/>
                <a:cs typeface="Canva Sans Bold"/>
                <a:sym typeface="Canva Sans Bold"/>
              </a:rPr>
              <a:t>세번째 프로젝트</a:t>
            </a:r>
          </a:p>
        </p:txBody>
      </p:sp>
      <p:sp>
        <p:nvSpPr>
          <p:cNvPr name="TextBox 14" id="14"/>
          <p:cNvSpPr txBox="true"/>
          <p:nvPr/>
        </p:nvSpPr>
        <p:spPr>
          <a:xfrm rot="0">
            <a:off x="1267450" y="830263"/>
            <a:ext cx="1139651" cy="349250"/>
          </a:xfrm>
          <a:prstGeom prst="rect">
            <a:avLst/>
          </a:prstGeom>
        </p:spPr>
        <p:txBody>
          <a:bodyPr anchor="t" rtlCol="false" tIns="0" lIns="0" bIns="0" rIns="0">
            <a:spAutoFit/>
          </a:bodyPr>
          <a:lstStyle/>
          <a:p>
            <a:pPr algn="l">
              <a:lnSpc>
                <a:spcPts val="2800"/>
              </a:lnSpc>
              <a:spcBef>
                <a:spcPct val="0"/>
              </a:spcBef>
            </a:pPr>
            <a:r>
              <a:rPr lang="en-US" sz="2000">
                <a:solidFill>
                  <a:srgbClr val="475570"/>
                </a:solidFill>
                <a:latin typeface="Cabin"/>
                <a:ea typeface="Cabin"/>
                <a:cs typeface="Cabin"/>
                <a:sym typeface="Cabin"/>
              </a:rPr>
              <a:t>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DAGiFQgYDAY</dc:identifier>
  <dcterms:modified xsi:type="dcterms:W3CDTF">2011-08-01T06:04:30Z</dcterms:modified>
  <cp:revision>1</cp:revision>
  <dc:title>아이보리 다크 블루 미니멀한 포트폴리오 프레젠테이션</dc:title>
</cp:coreProperties>
</file>